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56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9" r:id="rId10"/>
    <p:sldId id="270" r:id="rId11"/>
    <p:sldId id="272" r:id="rId12"/>
    <p:sldId id="273" r:id="rId13"/>
    <p:sldId id="271" r:id="rId14"/>
    <p:sldId id="265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101F9-221B-4DFE-B662-F09BEE6EBC81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E74A6-8ACC-4174-B8F0-BD5179603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9556E-1A7C-431B-9F1D-DE9412633C94}" type="slidenum">
              <a:rPr lang="en-US"/>
              <a:pPr/>
              <a:t>11</a:t>
            </a:fld>
            <a:endParaRPr lang="th-TH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58401-CFEB-41E9-8CD2-CD1DFB23284E}" type="slidenum">
              <a:rPr lang="en-US"/>
              <a:pPr/>
              <a:t>22</a:t>
            </a:fld>
            <a:endParaRPr lang="th-TH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E97CB-3CCB-4512-82BF-53D200805D29}" type="slidenum">
              <a:rPr lang="en-US"/>
              <a:pPr/>
              <a:t>23</a:t>
            </a:fld>
            <a:endParaRPr lang="th-TH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7557E-A3A6-41DE-BF1A-62A683A84116}" type="slidenum">
              <a:rPr lang="en-US"/>
              <a:pPr/>
              <a:t>24</a:t>
            </a:fld>
            <a:endParaRPr lang="th-TH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5255C-55B7-4045-AC51-B571A5BA8510}" type="slidenum">
              <a:rPr lang="en-US"/>
              <a:pPr/>
              <a:t>25</a:t>
            </a:fld>
            <a:endParaRPr lang="th-TH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B47A6-CB97-4407-B5F1-F24785C42F51}" type="slidenum">
              <a:rPr lang="en-US"/>
              <a:pPr/>
              <a:t>26</a:t>
            </a:fld>
            <a:endParaRPr lang="th-TH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6DDC5-2D34-43D6-9670-1A99E14A301F}" type="slidenum">
              <a:rPr lang="en-US"/>
              <a:pPr/>
              <a:t>12</a:t>
            </a:fld>
            <a:endParaRPr lang="th-TH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517F-0C48-4861-8027-3E0B1E0EBED6}" type="slidenum">
              <a:rPr lang="en-US"/>
              <a:pPr/>
              <a:t>15</a:t>
            </a:fld>
            <a:endParaRPr lang="th-TH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F2176-B47B-4626-81F6-938CBCD633EF}" type="slidenum">
              <a:rPr lang="en-US"/>
              <a:pPr/>
              <a:t>16</a:t>
            </a:fld>
            <a:endParaRPr lang="th-TH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B2E7F-9752-4A35-96AC-D93E8E58FF99}" type="slidenum">
              <a:rPr lang="en-US"/>
              <a:pPr/>
              <a:t>17</a:t>
            </a:fld>
            <a:endParaRPr lang="th-TH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83645-588C-41BA-A3D2-9D232B4901DD}" type="slidenum">
              <a:rPr lang="en-US"/>
              <a:pPr/>
              <a:t>18</a:t>
            </a:fld>
            <a:endParaRPr lang="th-TH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28763-5715-423B-A09E-2DADCCFF0CA3}" type="slidenum">
              <a:rPr lang="en-US"/>
              <a:pPr/>
              <a:t>19</a:t>
            </a:fld>
            <a:endParaRPr lang="th-TH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ADC65-4AD1-4084-8989-BE38F07DE9ED}" type="slidenum">
              <a:rPr lang="en-US"/>
              <a:pPr/>
              <a:t>20</a:t>
            </a:fld>
            <a:endParaRPr lang="th-TH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C7408-0603-4575-B2E7-CF4EC3151DD8}" type="slidenum">
              <a:rPr lang="en-US"/>
              <a:pPr/>
              <a:t>21</a:t>
            </a:fld>
            <a:endParaRPr lang="th-TH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47800" y="2819400"/>
            <a:ext cx="5493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Visual Studio 2008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2400" y="4267200"/>
            <a:ext cx="87820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ชื่อ 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Control.</a:t>
            </a:r>
            <a:r>
              <a:rPr lang="th-TH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นามสกุล</a:t>
            </a:r>
            <a:r>
              <a:rPr lang="en-U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r>
              <a:rPr lang="th-TH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ค่า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17607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การเขียน </a:t>
            </a:r>
            <a:r>
              <a:rPr lang="en-US" b="1" dirty="0">
                <a:solidFill>
                  <a:srgbClr val="0000CC"/>
                </a:solidFill>
              </a:rPr>
              <a:t>Code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786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การเขียนโปรแกรมเพื่อควบคุม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11188" y="1628775"/>
            <a:ext cx="1563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 b="1"/>
              <a:t>รูปแบบคำสั่ง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022350" y="2293938"/>
            <a:ext cx="16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/>
              <a:t>ชื่อ </a:t>
            </a:r>
            <a:r>
              <a:rPr lang="en-US" sz="2800"/>
              <a:t>Control</a:t>
            </a:r>
            <a:endParaRPr lang="th-TH" sz="2800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751138" y="2293938"/>
            <a:ext cx="750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.(</a:t>
            </a:r>
            <a:r>
              <a:rPr lang="th-TH" sz="2800"/>
              <a:t>จุด)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635375" y="2276475"/>
            <a:ext cx="2036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/>
              <a:t>ชื่อ </a:t>
            </a:r>
            <a:r>
              <a:rPr lang="en-US" sz="2800"/>
              <a:t>Properties</a:t>
            </a:r>
            <a:endParaRPr lang="th-TH" sz="2800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867400" y="2227263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=</a:t>
            </a:r>
            <a:endParaRPr lang="th-TH" sz="2800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443663" y="2205038"/>
            <a:ext cx="1391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/>
              <a:t>ค่าที่ต้องการ</a:t>
            </a:r>
          </a:p>
        </p:txBody>
      </p:sp>
      <p:pic>
        <p:nvPicPr>
          <p:cNvPr id="53261" name="Picture 13"/>
          <p:cNvPicPr>
            <a:picLocks noChangeAspect="1" noChangeArrowheads="1"/>
          </p:cNvPicPr>
          <p:nvPr/>
        </p:nvPicPr>
        <p:blipFill>
          <a:blip r:embed="rId3"/>
          <a:srcRect b="34105"/>
          <a:stretch>
            <a:fillRect/>
          </a:stretch>
        </p:blipFill>
        <p:spPr bwMode="auto">
          <a:xfrm>
            <a:off x="2555875" y="2997200"/>
            <a:ext cx="35433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5" grpId="0"/>
      <p:bldP spid="53256" grpId="0"/>
      <p:bldP spid="53257" grpId="0"/>
      <p:bldP spid="53258" grpId="0"/>
      <p:bldP spid="53259" grpId="0"/>
      <p:bldP spid="532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การเขียน </a:t>
            </a:r>
            <a:r>
              <a:rPr lang="en-US" b="1" dirty="0">
                <a:solidFill>
                  <a:srgbClr val="0000CC"/>
                </a:solidFill>
              </a:rPr>
              <a:t>Code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786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การเขียนโปรแกรมเพื่อควบคุม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611188" y="1628775"/>
            <a:ext cx="5281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ตัวอย่าง หากต้องการเปลี่ยนข้อความบนปุ่ม ทำได้โดย</a:t>
            </a:r>
          </a:p>
        </p:txBody>
      </p:sp>
      <p:pic>
        <p:nvPicPr>
          <p:cNvPr id="57357" name="Picture 13"/>
          <p:cNvPicPr>
            <a:picLocks noChangeAspect="1" noChangeArrowheads="1"/>
          </p:cNvPicPr>
          <p:nvPr/>
        </p:nvPicPr>
        <p:blipFill>
          <a:blip r:embed="rId3"/>
          <a:srcRect t="19489" r="67725" b="50461"/>
          <a:stretch>
            <a:fillRect/>
          </a:stretch>
        </p:blipFill>
        <p:spPr bwMode="auto">
          <a:xfrm>
            <a:off x="2268538" y="2276475"/>
            <a:ext cx="3816350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755650" y="5589588"/>
            <a:ext cx="3673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Button1.Text=“</a:t>
            </a:r>
            <a:r>
              <a:rPr lang="th-TH" b="1">
                <a:solidFill>
                  <a:srgbClr val="0000CC"/>
                </a:solidFill>
              </a:rPr>
              <a:t>ทดสอบ”</a:t>
            </a:r>
          </a:p>
        </p:txBody>
      </p:sp>
      <p:sp>
        <p:nvSpPr>
          <p:cNvPr id="57359" name="Freeform 15"/>
          <p:cNvSpPr>
            <a:spLocks/>
          </p:cNvSpPr>
          <p:nvPr/>
        </p:nvSpPr>
        <p:spPr bwMode="auto">
          <a:xfrm>
            <a:off x="792163" y="2708275"/>
            <a:ext cx="1835150" cy="2952750"/>
          </a:xfrm>
          <a:custGeom>
            <a:avLst/>
            <a:gdLst/>
            <a:ahLst/>
            <a:cxnLst>
              <a:cxn ang="0">
                <a:pos x="975" y="0"/>
              </a:cxn>
              <a:cxn ang="0">
                <a:pos x="68" y="318"/>
              </a:cxn>
              <a:cxn ang="0">
                <a:pos x="567" y="1225"/>
              </a:cxn>
            </a:cxnLst>
            <a:rect l="0" t="0" r="r" b="b"/>
            <a:pathLst>
              <a:path w="975" h="1225">
                <a:moveTo>
                  <a:pt x="975" y="0"/>
                </a:moveTo>
                <a:cubicBezTo>
                  <a:pt x="555" y="57"/>
                  <a:pt x="136" y="114"/>
                  <a:pt x="68" y="318"/>
                </a:cubicBezTo>
                <a:cubicBezTo>
                  <a:pt x="0" y="522"/>
                  <a:pt x="283" y="873"/>
                  <a:pt x="567" y="1225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8" grpId="0"/>
      <p:bldP spid="573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667000"/>
            <a:ext cx="771063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Msgbox</a:t>
            </a:r>
            <a:r>
              <a:rPr lang="en-US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“</a:t>
            </a:r>
            <a:r>
              <a:rPr lang="th-TH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ข้อความ”</a:t>
            </a:r>
            <a:endParaRPr lang="en-US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762000"/>
            <a:ext cx="495443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Variable </a:t>
            </a:r>
            <a:r>
              <a:rPr lang="th-TH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(ตัวแปร)</a:t>
            </a:r>
            <a:endParaRPr 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133600"/>
            <a:ext cx="79248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/>
          <p:cNvSpPr/>
          <p:nvPr/>
        </p:nvSpPr>
        <p:spPr>
          <a:xfrm>
            <a:off x="22860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39624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gnetic Disk 8"/>
          <p:cNvSpPr/>
          <p:nvPr/>
        </p:nvSpPr>
        <p:spPr>
          <a:xfrm>
            <a:off x="55626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n 9"/>
          <p:cNvSpPr/>
          <p:nvPr/>
        </p:nvSpPr>
        <p:spPr>
          <a:xfrm>
            <a:off x="2514600" y="4191000"/>
            <a:ext cx="533400" cy="457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n 10"/>
          <p:cNvSpPr/>
          <p:nvPr/>
        </p:nvSpPr>
        <p:spPr>
          <a:xfrm>
            <a:off x="4191000" y="4114800"/>
            <a:ext cx="533400" cy="457200"/>
          </a:xfrm>
          <a:prstGeom prst="sun">
            <a:avLst>
              <a:gd name="adj" fmla="val 468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n 11"/>
          <p:cNvSpPr/>
          <p:nvPr/>
        </p:nvSpPr>
        <p:spPr>
          <a:xfrm>
            <a:off x="5791200" y="4114800"/>
            <a:ext cx="533400" cy="457200"/>
          </a:xfrm>
          <a:prstGeom prst="sun">
            <a:avLst>
              <a:gd name="adj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95288" y="1154113"/>
            <a:ext cx="3721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ตัวแปร (</a:t>
            </a:r>
            <a:r>
              <a:rPr lang="en-US" sz="3200" b="1"/>
              <a:t>Variable) </a:t>
            </a:r>
            <a:r>
              <a:rPr lang="th-TH" sz="3200" b="1"/>
              <a:t>คือ </a:t>
            </a:r>
            <a:r>
              <a:rPr lang="en-US" sz="3200" b="1"/>
              <a:t>? </a:t>
            </a:r>
            <a:endParaRPr lang="th-TH" sz="3200" b="1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11188" y="2636838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/>
              <a:t>คือ ชื่อที่ใช้อ้างอิงสำหรับเก็บข้อมูลที่เกิดจากการเขียนโปรแกรมของเรา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11188" y="3500438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/>
              <a:t>โดยชื่อนี้ต้องมีชนิดกำกับด้วยเสมอ สามารถแบ่งได้ดังนี้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770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ตัวอักษร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81000" y="2209800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ใช้เก็บข้อมูลที่เป็นตัวอักษร อักขระ สัญลักษณ์พิเศษ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3850" y="2852738"/>
            <a:ext cx="7905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ตัวเลข (เลขจำนวนเต็ม และ เลขทศนิยม)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81000" y="3657600"/>
            <a:ext cx="4392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ใช้เก็บข้อมูลที่เป็นตัวเลข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22263" y="4221163"/>
            <a:ext cx="770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ตรรกะ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838200" y="4572000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ใช้เก็บข้อมูลที่เป็นค่าความจริง (จริง , เท็จ)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/>
      <p:bldP spid="16395" grpId="0"/>
      <p:bldP spid="163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5040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วันที่และเวลา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4213" y="2492375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ใช้เก็บข้อมูลที่เป็นวันที่และเวลา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95288" y="1125538"/>
            <a:ext cx="3111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รูปแบบการประกาศตัวแปร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311275" y="2173288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555875" y="2182813"/>
            <a:ext cx="1417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ชื่อตัวแปร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140200" y="2133600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003800" y="2133600"/>
            <a:ext cx="21178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>
                <a:solidFill>
                  <a:srgbClr val="0000FF"/>
                </a:solidFill>
              </a:rPr>
              <a:t>ชนิดของตัวแปร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  <p:bldP spid="22537" grpId="0"/>
      <p:bldP spid="22538" grpId="0"/>
      <p:bldP spid="225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33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กฎการตั้งชื่อตัวแปร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311275" y="2173288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ไม่ขึ้นต้นด้วยตัวเลข</a:t>
            </a:r>
            <a:r>
              <a:rPr lang="en-US" sz="2400" b="1"/>
              <a:t> </a:t>
            </a:r>
            <a:endParaRPr lang="th-TH" sz="2400" b="1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331913" y="2708275"/>
            <a:ext cx="6264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ไม่มีอักขระพิเศษปนอยู่ เช่น </a:t>
            </a:r>
            <a:r>
              <a:rPr lang="en-US" sz="2400" b="1"/>
              <a:t>#, %, ^, &amp; …</a:t>
            </a:r>
            <a:endParaRPr lang="th-TH" sz="2400" b="1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331913" y="3213100"/>
            <a:ext cx="311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ไม่มีช่องว่าง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403350" y="3716338"/>
            <a:ext cx="71294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ไม่ซ้ำกับคำเฉพาะของโปรแกรม (ตัวอักษรสีฟ้าในโปรแกรม)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403350" y="4365625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ต้องเป็นภาษาอังกฤษ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403350" y="4868863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ตัวอักษรเล็กหรือใหญ่ก็ได้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50825" y="573405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>
                <a:solidFill>
                  <a:srgbClr val="FF3300"/>
                </a:solidFill>
              </a:rPr>
              <a:t>หมายเหตุ ใน </a:t>
            </a:r>
            <a:r>
              <a:rPr lang="en-US" b="1">
                <a:solidFill>
                  <a:srgbClr val="FF3300"/>
                </a:solidFill>
              </a:rPr>
              <a:t>VB </a:t>
            </a:r>
            <a:r>
              <a:rPr lang="th-TH" b="1">
                <a:solidFill>
                  <a:srgbClr val="FF3300"/>
                </a:solidFill>
              </a:rPr>
              <a:t>ตัวอักษรตัวเล็กตัวใหญ่ ถือว่าเป็นตัวเดียวกัน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6" grpId="0"/>
      <p:bldP spid="24587" grpId="0"/>
      <p:bldP spid="24588" grpId="0"/>
      <p:bldP spid="24589" grpId="0"/>
      <p:bldP spid="24590" grpId="0"/>
      <p:bldP spid="245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6230"/>
          <a:stretch>
            <a:fillRect/>
          </a:stretch>
        </p:blipFill>
        <p:spPr bwMode="auto">
          <a:xfrm>
            <a:off x="97808" y="1219200"/>
            <a:ext cx="88175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858000" y="1600200"/>
            <a:ext cx="2133600" cy="22098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4343400" y="2209800"/>
            <a:ext cx="1371600" cy="990600"/>
          </a:xfrm>
          <a:prstGeom prst="borderCallout1">
            <a:avLst>
              <a:gd name="adj1" fmla="val 24431"/>
              <a:gd name="adj2" fmla="val 103462"/>
              <a:gd name="adj3" fmla="val 51435"/>
              <a:gd name="adj4" fmla="val 1811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 Explorer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2457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ตัวอย่างตั้งชื่อตัวแปร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7450" y="1989138"/>
            <a:ext cx="2016125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Xdata</a:t>
            </a:r>
            <a:endParaRPr lang="th-TH" b="1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87450" y="2636838"/>
            <a:ext cx="2520950" cy="519112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1Student</a:t>
            </a:r>
            <a:endParaRPr lang="th-TH" b="1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87450" y="3284538"/>
            <a:ext cx="3116263" cy="519112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Student   Class</a:t>
            </a:r>
            <a:endParaRPr lang="th-TH" b="1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187450" y="4005263"/>
            <a:ext cx="1944688" cy="5191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Test1</a:t>
            </a:r>
            <a:endParaRPr lang="th-TH" b="1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187450" y="4797425"/>
            <a:ext cx="4032250" cy="528638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Santapol$College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 animBg="1"/>
      <p:bldP spid="26631" grpId="0" animBg="1"/>
      <p:bldP spid="26632" grpId="0" animBg="1"/>
      <p:bldP spid="26633" grpId="0" animBg="1"/>
      <p:bldP spid="266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1817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String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2627313" y="4076700"/>
            <a:ext cx="2159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843213" y="3573463"/>
            <a:ext cx="1328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student</a:t>
            </a:r>
            <a:endParaRPr lang="th-TH" sz="2800" b="1"/>
          </a:p>
        </p:txBody>
      </p:sp>
      <p:sp>
        <p:nvSpPr>
          <p:cNvPr id="30744" name="Freeform 24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7" grpId="0"/>
      <p:bldP spid="30728" grpId="0"/>
      <p:bldP spid="30729" grpId="0"/>
      <p:bldP spid="30742" grpId="0" animBg="1"/>
      <p:bldP spid="30743" grpId="0"/>
      <p:bldP spid="307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1817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String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476375" y="4508500"/>
            <a:ext cx="475297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 dirty="0" err="1" smtClean="0"/>
              <a:t>Pitchaya</a:t>
            </a:r>
            <a:endParaRPr lang="th-TH" sz="3200" dirty="0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843213" y="4005263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763713" y="2636838"/>
            <a:ext cx="3704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Student = </a:t>
            </a:r>
            <a:r>
              <a:rPr lang="en-US" sz="3200" b="1" dirty="0" smtClean="0"/>
              <a:t>“</a:t>
            </a:r>
            <a:r>
              <a:rPr lang="en-US" sz="3200" b="1" dirty="0" err="1" smtClean="0"/>
              <a:t>Pitchaya</a:t>
            </a:r>
            <a:r>
              <a:rPr lang="en-US" sz="3200" b="1" dirty="0" smtClean="0"/>
              <a:t>”</a:t>
            </a:r>
            <a:endParaRPr lang="th-TH" sz="3200" b="1" dirty="0"/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4114800" y="3124200"/>
            <a:ext cx="3671888" cy="1439863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5" grpId="0"/>
      <p:bldP spid="32776" grpId="0"/>
      <p:bldP spid="32777" grpId="0"/>
      <p:bldP spid="32778" grpId="0" animBg="1"/>
      <p:bldP spid="32779" grpId="0"/>
      <p:bldP spid="32780" grpId="0"/>
      <p:bldP spid="3278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 dirty="0"/>
              <a:t>ตัวอย่างการประกาศตัวแปร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10695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Dim </a:t>
            </a:r>
            <a:endParaRPr lang="th-TH" sz="3600" b="1">
              <a:solidFill>
                <a:srgbClr val="0000FF"/>
              </a:solidFill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124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wide</a:t>
            </a:r>
            <a:endParaRPr lang="th-TH" sz="3600" b="1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7537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As </a:t>
            </a:r>
            <a:endParaRPr lang="th-TH" sz="3600" b="1">
              <a:solidFill>
                <a:srgbClr val="0000FF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3083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String</a:t>
            </a:r>
            <a:endParaRPr lang="th-TH" sz="3600" b="1">
              <a:solidFill>
                <a:srgbClr val="0000FF"/>
              </a:solidFill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627313" y="4076700"/>
            <a:ext cx="2159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203575" y="3573463"/>
            <a:ext cx="914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wide</a:t>
            </a:r>
            <a:endParaRPr lang="th-TH" sz="2800" b="1" dirty="0"/>
          </a:p>
        </p:txBody>
      </p:sp>
      <p:sp>
        <p:nvSpPr>
          <p:cNvPr id="34828" name="Freeform 12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/>
      <p:bldP spid="34824" grpId="0"/>
      <p:bldP spid="34825" grpId="0"/>
      <p:bldP spid="34826" grpId="0" animBg="1"/>
      <p:bldP spid="34827" grpId="0"/>
      <p:bldP spid="348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018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</a:t>
            </a:r>
            <a:endParaRPr lang="th-TH" sz="3200" b="1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388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integer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276600" y="4149725"/>
            <a:ext cx="158273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/>
              <a:t>30</a:t>
            </a:r>
            <a:endParaRPr lang="th-TH" sz="3200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635375" y="3573463"/>
            <a:ext cx="1018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</a:t>
            </a:r>
            <a:endParaRPr lang="th-TH" sz="3200" b="1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763713" y="2636838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 = 30</a:t>
            </a:r>
            <a:endParaRPr lang="th-TH" sz="3200" b="1"/>
          </a:p>
        </p:txBody>
      </p:sp>
      <p:sp>
        <p:nvSpPr>
          <p:cNvPr id="36877" name="Freeform 13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/>
      <p:bldP spid="36873" grpId="0"/>
      <p:bldP spid="36874" grpId="0" animBg="1"/>
      <p:bldP spid="36875" grpId="0"/>
      <p:bldP spid="36876" grpId="0"/>
      <p:bldP spid="3687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187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ขอบเขตตัวแปร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250825" y="1939925"/>
            <a:ext cx="24052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en-US" sz="2800" b="1"/>
              <a:t>Global </a:t>
            </a:r>
          </a:p>
          <a:p>
            <a:pPr marL="533400" indent="-533400"/>
            <a:r>
              <a:rPr lang="en-US" sz="2800" b="1"/>
              <a:t>(</a:t>
            </a:r>
            <a:r>
              <a:rPr lang="th-TH" sz="2800" b="1"/>
              <a:t>ใช้ได้ทั่วทั้ง </a:t>
            </a:r>
            <a:r>
              <a:rPr lang="en-US" sz="2800" b="1"/>
              <a:t>Form)</a:t>
            </a:r>
            <a:endParaRPr lang="th-TH" sz="2800" b="1"/>
          </a:p>
        </p:txBody>
      </p:sp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3"/>
          <a:srcRect t="9636" r="48518" b="44096"/>
          <a:stretch>
            <a:fillRect/>
          </a:stretch>
        </p:blipFill>
        <p:spPr bwMode="auto">
          <a:xfrm>
            <a:off x="2771775" y="1268413"/>
            <a:ext cx="60483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2771775" y="1916113"/>
            <a:ext cx="2016125" cy="433387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8930" name="Freeform 18"/>
          <p:cNvSpPr>
            <a:spLocks/>
          </p:cNvSpPr>
          <p:nvPr/>
        </p:nvSpPr>
        <p:spPr bwMode="auto">
          <a:xfrm>
            <a:off x="5351463" y="1773238"/>
            <a:ext cx="2436812" cy="3611562"/>
          </a:xfrm>
          <a:custGeom>
            <a:avLst/>
            <a:gdLst/>
            <a:ahLst/>
            <a:cxnLst>
              <a:cxn ang="0">
                <a:pos x="1142" y="227"/>
              </a:cxn>
              <a:cxn ang="0">
                <a:pos x="1505" y="952"/>
              </a:cxn>
              <a:cxn ang="0">
                <a:pos x="1323" y="1950"/>
              </a:cxn>
              <a:cxn ang="0">
                <a:pos x="552" y="2177"/>
              </a:cxn>
              <a:cxn ang="0">
                <a:pos x="53" y="1361"/>
              </a:cxn>
              <a:cxn ang="0">
                <a:pos x="235" y="136"/>
              </a:cxn>
              <a:cxn ang="0">
                <a:pos x="1187" y="544"/>
              </a:cxn>
              <a:cxn ang="0">
                <a:pos x="1187" y="1678"/>
              </a:cxn>
              <a:cxn ang="0">
                <a:pos x="507" y="1859"/>
              </a:cxn>
              <a:cxn ang="0">
                <a:pos x="280" y="1270"/>
              </a:cxn>
              <a:cxn ang="0">
                <a:pos x="371" y="589"/>
              </a:cxn>
              <a:cxn ang="0">
                <a:pos x="870" y="499"/>
              </a:cxn>
              <a:cxn ang="0">
                <a:pos x="1051" y="1134"/>
              </a:cxn>
              <a:cxn ang="0">
                <a:pos x="734" y="1633"/>
              </a:cxn>
              <a:cxn ang="0">
                <a:pos x="552" y="1088"/>
              </a:cxn>
              <a:cxn ang="0">
                <a:pos x="824" y="1088"/>
              </a:cxn>
              <a:cxn ang="0">
                <a:pos x="779" y="1315"/>
              </a:cxn>
            </a:cxnLst>
            <a:rect l="0" t="0" r="r" b="b"/>
            <a:pathLst>
              <a:path w="1535" h="2275">
                <a:moveTo>
                  <a:pt x="1142" y="227"/>
                </a:moveTo>
                <a:cubicBezTo>
                  <a:pt x="1308" y="446"/>
                  <a:pt x="1475" y="665"/>
                  <a:pt x="1505" y="952"/>
                </a:cubicBezTo>
                <a:cubicBezTo>
                  <a:pt x="1535" y="1239"/>
                  <a:pt x="1482" y="1746"/>
                  <a:pt x="1323" y="1950"/>
                </a:cubicBezTo>
                <a:cubicBezTo>
                  <a:pt x="1164" y="2154"/>
                  <a:pt x="764" y="2275"/>
                  <a:pt x="552" y="2177"/>
                </a:cubicBezTo>
                <a:cubicBezTo>
                  <a:pt x="340" y="2079"/>
                  <a:pt x="106" y="1701"/>
                  <a:pt x="53" y="1361"/>
                </a:cubicBezTo>
                <a:cubicBezTo>
                  <a:pt x="0" y="1021"/>
                  <a:pt x="46" y="272"/>
                  <a:pt x="235" y="136"/>
                </a:cubicBezTo>
                <a:cubicBezTo>
                  <a:pt x="424" y="0"/>
                  <a:pt x="1028" y="287"/>
                  <a:pt x="1187" y="544"/>
                </a:cubicBezTo>
                <a:cubicBezTo>
                  <a:pt x="1346" y="801"/>
                  <a:pt x="1300" y="1459"/>
                  <a:pt x="1187" y="1678"/>
                </a:cubicBezTo>
                <a:cubicBezTo>
                  <a:pt x="1074" y="1897"/>
                  <a:pt x="658" y="1927"/>
                  <a:pt x="507" y="1859"/>
                </a:cubicBezTo>
                <a:cubicBezTo>
                  <a:pt x="356" y="1791"/>
                  <a:pt x="303" y="1482"/>
                  <a:pt x="280" y="1270"/>
                </a:cubicBezTo>
                <a:cubicBezTo>
                  <a:pt x="257" y="1058"/>
                  <a:pt x="273" y="717"/>
                  <a:pt x="371" y="589"/>
                </a:cubicBezTo>
                <a:cubicBezTo>
                  <a:pt x="469" y="461"/>
                  <a:pt x="757" y="408"/>
                  <a:pt x="870" y="499"/>
                </a:cubicBezTo>
                <a:cubicBezTo>
                  <a:pt x="983" y="590"/>
                  <a:pt x="1074" y="945"/>
                  <a:pt x="1051" y="1134"/>
                </a:cubicBezTo>
                <a:cubicBezTo>
                  <a:pt x="1028" y="1323"/>
                  <a:pt x="817" y="1641"/>
                  <a:pt x="734" y="1633"/>
                </a:cubicBezTo>
                <a:cubicBezTo>
                  <a:pt x="651" y="1625"/>
                  <a:pt x="537" y="1179"/>
                  <a:pt x="552" y="1088"/>
                </a:cubicBezTo>
                <a:cubicBezTo>
                  <a:pt x="567" y="997"/>
                  <a:pt x="786" y="1050"/>
                  <a:pt x="824" y="1088"/>
                </a:cubicBezTo>
                <a:cubicBezTo>
                  <a:pt x="862" y="1126"/>
                  <a:pt x="820" y="1220"/>
                  <a:pt x="779" y="1315"/>
                </a:cubicBezTo>
              </a:path>
            </a:pathLst>
          </a:custGeom>
          <a:noFill/>
          <a:ln w="952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26" grpId="0"/>
      <p:bldP spid="38929" grpId="0" animBg="1"/>
      <p:bldP spid="389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187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ขอบเขตตัวแปร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79388" y="1773238"/>
            <a:ext cx="31348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/>
              <a:t>2. </a:t>
            </a:r>
            <a:r>
              <a:rPr lang="en-US" sz="2400" b="1"/>
              <a:t>Local </a:t>
            </a:r>
          </a:p>
          <a:p>
            <a:r>
              <a:rPr lang="en-US" sz="2400" b="1"/>
              <a:t>(</a:t>
            </a:r>
            <a:r>
              <a:rPr lang="th-TH" sz="2400" b="1"/>
              <a:t>ใช้ได้เฉพาะใน </a:t>
            </a:r>
            <a:r>
              <a:rPr lang="en-US" sz="2400" b="1"/>
              <a:t>Event </a:t>
            </a:r>
            <a:r>
              <a:rPr lang="th-TH" sz="2400" b="1"/>
              <a:t>นั้น ๆ </a:t>
            </a:r>
            <a:r>
              <a:rPr lang="en-US" sz="2400" b="1"/>
              <a:t>)</a:t>
            </a:r>
            <a:endParaRPr lang="th-TH" sz="2400" b="1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3"/>
          <a:srcRect t="8659" r="58855" b="45073"/>
          <a:stretch>
            <a:fillRect/>
          </a:stretch>
        </p:blipFill>
        <p:spPr bwMode="auto">
          <a:xfrm>
            <a:off x="3635375" y="1125538"/>
            <a:ext cx="5256213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4211638" y="4149725"/>
            <a:ext cx="1439862" cy="287338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0970" name="Freeform 10"/>
          <p:cNvSpPr>
            <a:spLocks/>
          </p:cNvSpPr>
          <p:nvPr/>
        </p:nvSpPr>
        <p:spPr bwMode="auto">
          <a:xfrm>
            <a:off x="5772150" y="4149725"/>
            <a:ext cx="984250" cy="852488"/>
          </a:xfrm>
          <a:custGeom>
            <a:avLst/>
            <a:gdLst/>
            <a:ahLst/>
            <a:cxnLst>
              <a:cxn ang="0">
                <a:pos x="514" y="45"/>
              </a:cxn>
              <a:cxn ang="0">
                <a:pos x="605" y="181"/>
              </a:cxn>
              <a:cxn ang="0">
                <a:pos x="423" y="499"/>
              </a:cxn>
              <a:cxn ang="0">
                <a:pos x="60" y="408"/>
              </a:cxn>
              <a:cxn ang="0">
                <a:pos x="60" y="90"/>
              </a:cxn>
              <a:cxn ang="0">
                <a:pos x="242" y="0"/>
              </a:cxn>
              <a:cxn ang="0">
                <a:pos x="423" y="90"/>
              </a:cxn>
              <a:cxn ang="0">
                <a:pos x="469" y="317"/>
              </a:cxn>
              <a:cxn ang="0">
                <a:pos x="287" y="453"/>
              </a:cxn>
              <a:cxn ang="0">
                <a:pos x="151" y="272"/>
              </a:cxn>
              <a:cxn ang="0">
                <a:pos x="197" y="90"/>
              </a:cxn>
              <a:cxn ang="0">
                <a:pos x="378" y="181"/>
              </a:cxn>
              <a:cxn ang="0">
                <a:pos x="333" y="317"/>
              </a:cxn>
              <a:cxn ang="0">
                <a:pos x="242" y="272"/>
              </a:cxn>
            </a:cxnLst>
            <a:rect l="0" t="0" r="r" b="b"/>
            <a:pathLst>
              <a:path w="620" h="537">
                <a:moveTo>
                  <a:pt x="514" y="45"/>
                </a:moveTo>
                <a:cubicBezTo>
                  <a:pt x="567" y="75"/>
                  <a:pt x="620" y="105"/>
                  <a:pt x="605" y="181"/>
                </a:cubicBezTo>
                <a:cubicBezTo>
                  <a:pt x="590" y="257"/>
                  <a:pt x="514" y="461"/>
                  <a:pt x="423" y="499"/>
                </a:cubicBezTo>
                <a:cubicBezTo>
                  <a:pt x="332" y="537"/>
                  <a:pt x="120" y="476"/>
                  <a:pt x="60" y="408"/>
                </a:cubicBezTo>
                <a:cubicBezTo>
                  <a:pt x="0" y="340"/>
                  <a:pt x="30" y="158"/>
                  <a:pt x="60" y="90"/>
                </a:cubicBezTo>
                <a:cubicBezTo>
                  <a:pt x="90" y="22"/>
                  <a:pt x="182" y="0"/>
                  <a:pt x="242" y="0"/>
                </a:cubicBezTo>
                <a:cubicBezTo>
                  <a:pt x="302" y="0"/>
                  <a:pt x="385" y="37"/>
                  <a:pt x="423" y="90"/>
                </a:cubicBezTo>
                <a:cubicBezTo>
                  <a:pt x="461" y="143"/>
                  <a:pt x="492" y="256"/>
                  <a:pt x="469" y="317"/>
                </a:cubicBezTo>
                <a:cubicBezTo>
                  <a:pt x="446" y="378"/>
                  <a:pt x="340" y="460"/>
                  <a:pt x="287" y="453"/>
                </a:cubicBezTo>
                <a:cubicBezTo>
                  <a:pt x="234" y="446"/>
                  <a:pt x="166" y="332"/>
                  <a:pt x="151" y="272"/>
                </a:cubicBezTo>
                <a:cubicBezTo>
                  <a:pt x="136" y="212"/>
                  <a:pt x="159" y="105"/>
                  <a:pt x="197" y="90"/>
                </a:cubicBezTo>
                <a:cubicBezTo>
                  <a:pt x="235" y="75"/>
                  <a:pt x="355" y="143"/>
                  <a:pt x="378" y="181"/>
                </a:cubicBezTo>
                <a:cubicBezTo>
                  <a:pt x="401" y="219"/>
                  <a:pt x="356" y="302"/>
                  <a:pt x="333" y="317"/>
                </a:cubicBezTo>
                <a:cubicBezTo>
                  <a:pt x="310" y="332"/>
                  <a:pt x="276" y="302"/>
                  <a:pt x="242" y="272"/>
                </a:cubicBezTo>
              </a:path>
            </a:pathLst>
          </a:custGeom>
          <a:noFill/>
          <a:ln w="952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7" grpId="0"/>
      <p:bldP spid="40969" grpId="0" animBg="1"/>
      <p:bldP spid="409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6230"/>
          <a:stretch>
            <a:fillRect/>
          </a:stretch>
        </p:blipFill>
        <p:spPr bwMode="auto">
          <a:xfrm>
            <a:off x="97808" y="1219200"/>
            <a:ext cx="88175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934200" y="3581400"/>
            <a:ext cx="1981200" cy="22860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4419600" y="4191000"/>
            <a:ext cx="1371600" cy="990600"/>
          </a:xfrm>
          <a:prstGeom prst="borderCallout1">
            <a:avLst>
              <a:gd name="adj1" fmla="val 15910"/>
              <a:gd name="adj2" fmla="val 101411"/>
              <a:gd name="adj3" fmla="val 51435"/>
              <a:gd name="adj4" fmla="val 1811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Properties Window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b="6230"/>
          <a:stretch>
            <a:fillRect/>
          </a:stretch>
        </p:blipFill>
        <p:spPr bwMode="auto">
          <a:xfrm>
            <a:off x="97808" y="1219200"/>
            <a:ext cx="881759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1676400"/>
            <a:ext cx="1676400" cy="41148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ne Callout 1 7"/>
          <p:cNvSpPr/>
          <p:nvPr/>
        </p:nvSpPr>
        <p:spPr>
          <a:xfrm>
            <a:off x="3733800" y="3200400"/>
            <a:ext cx="1371600" cy="990600"/>
          </a:xfrm>
          <a:prstGeom prst="borderCallout1">
            <a:avLst>
              <a:gd name="adj1" fmla="val 20170"/>
              <a:gd name="adj2" fmla="val 898"/>
              <a:gd name="adj3" fmla="val 59956"/>
              <a:gd name="adj4" fmla="val -146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Tool Box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90800" y="1905000"/>
            <a:ext cx="396659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Form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838200"/>
            <a:ext cx="6532174" cy="540147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</a:t>
            </a:r>
          </a:p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</a:t>
            </a:r>
          </a:p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Properties</a:t>
            </a:r>
            <a:endParaRPr lang="en-US" sz="11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800" y="2209800"/>
            <a:ext cx="440377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Coding</a:t>
            </a:r>
            <a:endParaRPr lang="en-US" sz="11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501019" cy="473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1600200" y="4343400"/>
            <a:ext cx="609600" cy="304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09800" y="4419600"/>
            <a:ext cx="457200" cy="2286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6" idx="0"/>
          </p:cNvCxnSpPr>
          <p:nvPr/>
        </p:nvCxnSpPr>
        <p:spPr>
          <a:xfrm rot="5400000">
            <a:off x="1028700" y="34671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7"/>
          </p:cNvCxnSpPr>
          <p:nvPr/>
        </p:nvCxnSpPr>
        <p:spPr>
          <a:xfrm rot="10800000" flipV="1">
            <a:off x="2600046" y="2286000"/>
            <a:ext cx="2430743" cy="21670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1295400"/>
            <a:ext cx="5739071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โปรแกรมกับ</a:t>
            </a:r>
          </a:p>
          <a:p>
            <a:pPr algn="ctr"/>
            <a:r>
              <a:rPr lang="en-US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Control</a:t>
            </a:r>
            <a:endParaRPr lang="en-US" sz="11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154</TotalTime>
  <Words>575</Words>
  <Application>Microsoft Office PowerPoint</Application>
  <PresentationFormat>On-screen Show (4:3)</PresentationFormat>
  <Paragraphs>130</Paragraphs>
  <Slides>26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Presentation2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DSG</dc:creator>
  <cp:lastModifiedBy>suwitchan kaewsuwan</cp:lastModifiedBy>
  <cp:revision>35</cp:revision>
  <dcterms:created xsi:type="dcterms:W3CDTF">2012-03-23T01:35:31Z</dcterms:created>
  <dcterms:modified xsi:type="dcterms:W3CDTF">2015-01-16T02:03:54Z</dcterms:modified>
</cp:coreProperties>
</file>